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a photo&#10;&#10;Description generated with very high confidence"/>
          <p:cNvPicPr>
            <a:picLocks noChangeAspect="1"/>
          </p:cNvPicPr>
          <p:nvPr/>
        </p:nvPicPr>
        <p:blipFill rotWithShape="1">
          <a:blip r:embed="rId2"/>
          <a:srcRect t="11229" r="2" b="22212"/>
          <a:stretch/>
        </p:blipFill>
        <p:spPr>
          <a:xfrm>
            <a:off x="677334" y="468621"/>
            <a:ext cx="8274669" cy="3635025"/>
          </a:xfrm>
          <a:custGeom>
            <a:avLst/>
            <a:gdLst>
              <a:gd name="connsiteX0" fmla="*/ 540554 w 8274669"/>
              <a:gd name="connsiteY0" fmla="*/ 0 h 3635025"/>
              <a:gd name="connsiteX1" fmla="*/ 8274669 w 8274669"/>
              <a:gd name="connsiteY1" fmla="*/ 0 h 3635025"/>
              <a:gd name="connsiteX2" fmla="*/ 8274669 w 8274669"/>
              <a:gd name="connsiteY2" fmla="*/ 3635025 h 3635025"/>
              <a:gd name="connsiteX3" fmla="*/ 0 w 8274669"/>
              <a:gd name="connsiteY3" fmla="*/ 3635025 h 363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4669" h="3635025">
                <a:moveTo>
                  <a:pt x="540554" y="0"/>
                </a:moveTo>
                <a:lnTo>
                  <a:pt x="8274669" y="0"/>
                </a:lnTo>
                <a:lnTo>
                  <a:pt x="8274669" y="3635025"/>
                </a:lnTo>
                <a:lnTo>
                  <a:pt x="0" y="3635025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5969" y="4473227"/>
            <a:ext cx="8288032" cy="1096648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3400" dirty="0"/>
              <a:t>Chapter 21 Section 3:</a:t>
            </a:r>
            <a:br>
              <a:rPr lang="en-US" sz="3400" dirty="0"/>
            </a:br>
            <a:r>
              <a:rPr lang="en-US" sz="3400" dirty="0"/>
              <a:t>Challenge and Changes in the Movement</a:t>
            </a:r>
          </a:p>
        </p:txBody>
      </p:sp>
    </p:spTree>
    <p:extLst>
      <p:ext uri="{BB962C8B-B14F-4D97-AF65-F5344CB8AC3E}">
        <p14:creationId xmlns:p14="http://schemas.microsoft.com/office/powerpoint/2010/main" val="4238885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687" y="437322"/>
            <a:ext cx="8596668" cy="1320800"/>
          </a:xfrm>
        </p:spPr>
        <p:txBody>
          <a:bodyPr/>
          <a:lstStyle/>
          <a:p>
            <a:r>
              <a:rPr lang="en-US" dirty="0"/>
              <a:t>African Americans Seek Greater Equality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2534" y="1351722"/>
            <a:ext cx="898497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De Facto Segregation: Segregation that exists by the practice and custom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De Jure Segregation: Segregation by law, eliminating it requires changing people’s attitudes rather than repealing laws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“White Fight”: Great number of white moved out of the cities to the nearby suburbs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Many blacks were angry at the sometimes brutal treatment they received from the mostly white police forces in their communities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Between 1964 and 1968 more than 100 race riots erupted in major American cities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Voting Rights Act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Race riot of Watts in Los Angeles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5021" y="4161183"/>
            <a:ext cx="3905627" cy="247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70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grpSp>
        <p:nvGrpSpPr>
          <p:cNvPr id="73" name="Group 7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4" name="Straight Connector 73"/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tangle 23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7" name="Rectangle 25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7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2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0" name="Rectangle 28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1" name="Rectangle 29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2" name="Isosceles Triangle 81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3" name="Isosceles Triangle 82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026" name="Picture 2" descr="Image result for malcolm 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r="3" b="2596"/>
          <a:stretch/>
        </p:blipFill>
        <p:spPr bwMode="auto">
          <a:xfrm>
            <a:off x="604340" y="1938867"/>
            <a:ext cx="5423429" cy="388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New Leaders Voice Discontent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11727" y="2021946"/>
            <a:ext cx="2934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Malcom X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Famous for his controversial ideas and opinions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Nation of Islam or the Black Muslims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Media gave a great deal of publicity because of his controversial statements.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61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205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grpSp>
        <p:nvGrpSpPr>
          <p:cNvPr id="2058" name="Group 7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4" name="Straight Connector 73"/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tangle 23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7" name="Rectangle 25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7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2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0" name="Rectangle 28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1" name="Rectangle 29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2" name="Isosceles Triangle 81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3" name="Isosceles Triangle 82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2050" name="Picture 2" descr="Image result for ballots or bullet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1" r="2195" b="-3"/>
          <a:stretch/>
        </p:blipFill>
        <p:spPr bwMode="auto">
          <a:xfrm>
            <a:off x="4924823" y="1553238"/>
            <a:ext cx="4415050" cy="388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Ballots or Bullets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8807" y="1742614"/>
            <a:ext cx="3957349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Malcolm ended up leaving the Nation of Islam.</a:t>
            </a:r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After visiting Mecca his attitude toward Caucasians changed drastically.</a:t>
            </a:r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“Well if you and I don’t use the ballot, we’re going to be forced to use the bullet. So lets try the ballot.”</a:t>
            </a:r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Assassinated in a speech on Harlem on February 21, 1965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8084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BLACK Pow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7417" y="2159000"/>
            <a:ext cx="3145536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en-US" dirty="0"/>
              <a:t>Black Power</a:t>
            </a:r>
            <a:br>
              <a:rPr lang="en-US" dirty="0"/>
            </a:br>
            <a:r>
              <a:rPr lang="en-US" dirty="0"/>
              <a:t>	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16" y="1881133"/>
            <a:ext cx="5220430" cy="3701270"/>
          </a:xfrm>
        </p:spPr>
        <p:txBody>
          <a:bodyPr>
            <a:noAutofit/>
          </a:bodyPr>
          <a:lstStyle/>
          <a:p>
            <a:r>
              <a:rPr lang="en-US" sz="2400" dirty="0"/>
              <a:t>“Walk against fear”</a:t>
            </a:r>
          </a:p>
          <a:p>
            <a:r>
              <a:rPr lang="en-US" sz="2400" dirty="0"/>
              <a:t>Many civil liberties groups joined together to finish James Meredith's march.</a:t>
            </a:r>
          </a:p>
          <a:p>
            <a:r>
              <a:rPr lang="en-US" sz="2400" dirty="0"/>
              <a:t>Became violent and King attempted to promote peace by singing “We Shall Overcome” but many SNCC workers began singing “We Shall Overrun”</a:t>
            </a:r>
          </a:p>
          <a:p>
            <a:r>
              <a:rPr lang="en-US" sz="2400" dirty="0"/>
              <a:t>Black Power became an important remark to Carmichael.</a:t>
            </a:r>
          </a:p>
        </p:txBody>
      </p:sp>
    </p:spTree>
    <p:extLst>
      <p:ext uri="{BB962C8B-B14F-4D97-AF65-F5344CB8AC3E}">
        <p14:creationId xmlns:p14="http://schemas.microsoft.com/office/powerpoint/2010/main" val="2999054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black panther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7334" y="2054661"/>
            <a:ext cx="5283289" cy="29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en-US" dirty="0"/>
              <a:t>Black Panthers	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46817" y="1270000"/>
            <a:ext cx="2927185" cy="3880773"/>
          </a:xfrm>
        </p:spPr>
        <p:txBody>
          <a:bodyPr>
            <a:noAutofit/>
          </a:bodyPr>
          <a:lstStyle/>
          <a:p>
            <a:r>
              <a:rPr lang="en-US" sz="2400" dirty="0"/>
              <a:t>Founded by Huey Newton and Bobby Seale to fight police brutality.</a:t>
            </a:r>
          </a:p>
          <a:p>
            <a:r>
              <a:rPr lang="en-US" sz="2400" dirty="0"/>
              <a:t>Dressed in all black, sunglasses, and berets.</a:t>
            </a:r>
          </a:p>
          <a:p>
            <a:r>
              <a:rPr lang="en-US" sz="2400" dirty="0"/>
              <a:t>Won lots of support in the ghettos.</a:t>
            </a:r>
          </a:p>
        </p:txBody>
      </p:sp>
    </p:spTree>
    <p:extLst>
      <p:ext uri="{BB962C8B-B14F-4D97-AF65-F5344CB8AC3E}">
        <p14:creationId xmlns:p14="http://schemas.microsoft.com/office/powerpoint/2010/main" val="3383400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martin king's deat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32771" y="2428528"/>
            <a:ext cx="4204989" cy="236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en-US" dirty="0"/>
              <a:t>1968 A Turning Points in Civil Rights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064" y="1736520"/>
            <a:ext cx="6266806" cy="3749323"/>
          </a:xfrm>
        </p:spPr>
        <p:txBody>
          <a:bodyPr>
            <a:noAutofit/>
          </a:bodyPr>
          <a:lstStyle/>
          <a:p>
            <a:r>
              <a:rPr lang="en-US" sz="2400" dirty="0"/>
              <a:t>Kings death.  Almost felt it coming in April 3</a:t>
            </a:r>
            <a:r>
              <a:rPr lang="en-US" sz="2400" baseline="30000" dirty="0"/>
              <a:t>rd</a:t>
            </a:r>
            <a:r>
              <a:rPr lang="en-US" sz="2400" dirty="0"/>
              <a:t> 1968 addressed in Memphis “I may not get there with you but… we as a people will get to the promise land.”</a:t>
            </a:r>
          </a:p>
          <a:p>
            <a:r>
              <a:rPr lang="en-US" sz="2400" dirty="0"/>
              <a:t>The next day King was assassinated by James Earl Ray.</a:t>
            </a:r>
          </a:p>
          <a:p>
            <a:r>
              <a:rPr lang="en-US" sz="2400" dirty="0"/>
              <a:t>Many reactions occurred, Robert Kennedy made a speech titled “A Eulogy” to prevent violence.</a:t>
            </a:r>
          </a:p>
          <a:p>
            <a:r>
              <a:rPr lang="en-US" sz="2400" dirty="0"/>
              <a:t>Despite more then 100 cities rioted.</a:t>
            </a:r>
          </a:p>
          <a:p>
            <a:r>
              <a:rPr lang="en-US" sz="2400" dirty="0"/>
              <a:t>Kennedy also assassinated in 1968.</a:t>
            </a:r>
          </a:p>
        </p:txBody>
      </p:sp>
    </p:spTree>
    <p:extLst>
      <p:ext uri="{BB962C8B-B14F-4D97-AF65-F5344CB8AC3E}">
        <p14:creationId xmlns:p14="http://schemas.microsoft.com/office/powerpoint/2010/main" val="2998839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posing for a photo&#10;&#10;Description generated with very high confidence"/>
          <p:cNvPicPr>
            <a:picLocks noChangeAspect="1"/>
          </p:cNvPicPr>
          <p:nvPr/>
        </p:nvPicPr>
        <p:blipFill rotWithShape="1">
          <a:blip r:embed="rId2"/>
          <a:srcRect l="16863" r="29123" b="1"/>
          <a:stretch/>
        </p:blipFill>
        <p:spPr>
          <a:xfrm>
            <a:off x="6128466" y="1444487"/>
            <a:ext cx="3145536" cy="38823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en-US" dirty="0"/>
              <a:t>Legacy of the Civil Rights Movement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591" y="1444487"/>
            <a:ext cx="5341173" cy="4596875"/>
          </a:xfrm>
        </p:spPr>
        <p:txBody>
          <a:bodyPr>
            <a:normAutofit lnSpcReduction="10000"/>
          </a:bodyPr>
          <a:lstStyle/>
          <a:p>
            <a:r>
              <a:rPr lang="en-US" sz="1900" dirty="0"/>
              <a:t>Kerner Commission (March 1</a:t>
            </a:r>
            <a:r>
              <a:rPr lang="en-US" sz="1900" baseline="30000" dirty="0"/>
              <a:t>st</a:t>
            </a:r>
            <a:r>
              <a:rPr lang="en-US" sz="1900" dirty="0"/>
              <a:t>, 1968)-</a:t>
            </a:r>
          </a:p>
          <a:p>
            <a:pPr lvl="1"/>
            <a:r>
              <a:rPr lang="en-US" sz="1900" dirty="0"/>
              <a:t>A 200,000 word report warning of the dangers of continued racism in America </a:t>
            </a:r>
          </a:p>
          <a:p>
            <a:r>
              <a:rPr lang="en-US" sz="1900" dirty="0"/>
              <a:t>Civil Rights Act of 1968</a:t>
            </a:r>
          </a:p>
          <a:p>
            <a:pPr lvl="1"/>
            <a:r>
              <a:rPr lang="en-US" sz="1900" dirty="0"/>
              <a:t>Ended de jure segregation by bringing about legal protection for the civil rights of all Americans  </a:t>
            </a:r>
          </a:p>
          <a:p>
            <a:r>
              <a:rPr lang="en-US" sz="1900" dirty="0"/>
              <a:t>Unfinished Work</a:t>
            </a:r>
          </a:p>
          <a:p>
            <a:pPr lvl="1"/>
            <a:r>
              <a:rPr lang="en-US" sz="1900" dirty="0"/>
              <a:t>Movements shifted towards changing people’s attitudes and behavior </a:t>
            </a:r>
          </a:p>
          <a:p>
            <a:r>
              <a:rPr lang="en-US" sz="1900" dirty="0"/>
              <a:t>Affirmative Action</a:t>
            </a:r>
          </a:p>
          <a:p>
            <a:pPr lvl="1"/>
            <a:r>
              <a:rPr lang="en-US" sz="1900" dirty="0"/>
              <a:t>Involved making special efforts or enroll groups that have suffered discrimination </a:t>
            </a:r>
          </a:p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415421463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1491</TotalTime>
  <Words>436</Words>
  <Application>Microsoft Office PowerPoint</Application>
  <PresentationFormat>Widescreen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Trebuchet MS</vt:lpstr>
      <vt:lpstr>Wingdings</vt:lpstr>
      <vt:lpstr>Wingdings 3</vt:lpstr>
      <vt:lpstr>Facet</vt:lpstr>
      <vt:lpstr>Chapter 21 Section 3: Challenge and Changes in the Movement</vt:lpstr>
      <vt:lpstr>African Americans Seek Greater Equality</vt:lpstr>
      <vt:lpstr>New Leaders Voice Discontent </vt:lpstr>
      <vt:lpstr>Ballots or Bullets</vt:lpstr>
      <vt:lpstr>Black Power   </vt:lpstr>
      <vt:lpstr>Black Panthers  </vt:lpstr>
      <vt:lpstr>1968 A Turning Points in Civil Rights </vt:lpstr>
      <vt:lpstr>Legacy of the Civil Rights Movement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21 Section 3: Challenge and Changes in the Movement</dc:title>
  <dc:creator>Ola Hadi</dc:creator>
  <cp:lastModifiedBy>Ola Hadi</cp:lastModifiedBy>
  <cp:revision>14</cp:revision>
  <dcterms:created xsi:type="dcterms:W3CDTF">2017-05-09T16:04:07Z</dcterms:created>
  <dcterms:modified xsi:type="dcterms:W3CDTF">2017-05-10T16:55:12Z</dcterms:modified>
</cp:coreProperties>
</file>